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7"/>
  </p:notes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00AE85-8E75-4AF6-AF94-D46C06C3ED83}" v="1" dt="2024-02-12T10:40:44.8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vigyan kundu" userId="5e55f03a1001b823" providerId="LiveId" clId="{0F00AE85-8E75-4AF6-AF94-D46C06C3ED83}"/>
    <pc:docChg chg="modSld">
      <pc:chgData name="avigyan kundu" userId="5e55f03a1001b823" providerId="LiveId" clId="{0F00AE85-8E75-4AF6-AF94-D46C06C3ED83}" dt="2024-02-12T10:40:44.828" v="0"/>
      <pc:docMkLst>
        <pc:docMk/>
      </pc:docMkLst>
      <pc:sldChg chg="addSp modSp">
        <pc:chgData name="avigyan kundu" userId="5e55f03a1001b823" providerId="LiveId" clId="{0F00AE85-8E75-4AF6-AF94-D46C06C3ED83}" dt="2024-02-12T10:40:44.828" v="0"/>
        <pc:sldMkLst>
          <pc:docMk/>
          <pc:sldMk cId="1367607066" sldId="256"/>
        </pc:sldMkLst>
        <pc:picChg chg="add mod">
          <ac:chgData name="avigyan kundu" userId="5e55f03a1001b823" providerId="LiveId" clId="{0F00AE85-8E75-4AF6-AF94-D46C06C3ED83}" dt="2024-02-12T10:40:44.828" v="0"/>
          <ac:picMkLst>
            <pc:docMk/>
            <pc:sldMk cId="1367607066" sldId="256"/>
            <ac:picMk id="10" creationId="{92020599-C80B-1926-7A5D-AF8782BA67AD}"/>
          </ac:picMkLst>
        </pc:picChg>
      </pc:sldChg>
      <pc:sldChg chg="addSp modSp">
        <pc:chgData name="avigyan kundu" userId="5e55f03a1001b823" providerId="LiveId" clId="{0F00AE85-8E75-4AF6-AF94-D46C06C3ED83}" dt="2024-02-12T10:40:44.828" v="0"/>
        <pc:sldMkLst>
          <pc:docMk/>
          <pc:sldMk cId="325974038" sldId="258"/>
        </pc:sldMkLst>
        <pc:picChg chg="add mod">
          <ac:chgData name="avigyan kundu" userId="5e55f03a1001b823" providerId="LiveId" clId="{0F00AE85-8E75-4AF6-AF94-D46C06C3ED83}" dt="2024-02-12T10:40:44.828" v="0"/>
          <ac:picMkLst>
            <pc:docMk/>
            <pc:sldMk cId="325974038" sldId="258"/>
            <ac:picMk id="6" creationId="{B297ECA8-6287-D223-EF9D-669ACDEBBA88}"/>
          </ac:picMkLst>
        </pc:picChg>
      </pc:sldChg>
      <pc:sldChg chg="addSp modSp">
        <pc:chgData name="avigyan kundu" userId="5e55f03a1001b823" providerId="LiveId" clId="{0F00AE85-8E75-4AF6-AF94-D46C06C3ED83}" dt="2024-02-12T10:40:44.828" v="0"/>
        <pc:sldMkLst>
          <pc:docMk/>
          <pc:sldMk cId="2078642341" sldId="259"/>
        </pc:sldMkLst>
        <pc:picChg chg="add mod">
          <ac:chgData name="avigyan kundu" userId="5e55f03a1001b823" providerId="LiveId" clId="{0F00AE85-8E75-4AF6-AF94-D46C06C3ED83}" dt="2024-02-12T10:40:44.828" v="0"/>
          <ac:picMkLst>
            <pc:docMk/>
            <pc:sldMk cId="2078642341" sldId="259"/>
            <ac:picMk id="8" creationId="{3688EF6D-51C2-406D-0D98-3B083638F15A}"/>
          </ac:picMkLst>
        </pc:picChg>
      </pc:sldChg>
      <pc:sldChg chg="addSp modSp">
        <pc:chgData name="avigyan kundu" userId="5e55f03a1001b823" providerId="LiveId" clId="{0F00AE85-8E75-4AF6-AF94-D46C06C3ED83}" dt="2024-02-12T10:40:44.828" v="0"/>
        <pc:sldMkLst>
          <pc:docMk/>
          <pc:sldMk cId="1868361766" sldId="260"/>
        </pc:sldMkLst>
        <pc:picChg chg="add mod">
          <ac:chgData name="avigyan kundu" userId="5e55f03a1001b823" providerId="LiveId" clId="{0F00AE85-8E75-4AF6-AF94-D46C06C3ED83}" dt="2024-02-12T10:40:44.828" v="0"/>
          <ac:picMkLst>
            <pc:docMk/>
            <pc:sldMk cId="1868361766" sldId="260"/>
            <ac:picMk id="13" creationId="{685B6A19-9687-7F43-9A8A-57AF1108BD66}"/>
          </ac:picMkLst>
        </pc:picChg>
      </pc:sldChg>
      <pc:sldChg chg="addSp modSp">
        <pc:chgData name="avigyan kundu" userId="5e55f03a1001b823" providerId="LiveId" clId="{0F00AE85-8E75-4AF6-AF94-D46C06C3ED83}" dt="2024-02-12T10:40:44.828" v="0"/>
        <pc:sldMkLst>
          <pc:docMk/>
          <pc:sldMk cId="551962461" sldId="261"/>
        </pc:sldMkLst>
        <pc:picChg chg="add mod">
          <ac:chgData name="avigyan kundu" userId="5e55f03a1001b823" providerId="LiveId" clId="{0F00AE85-8E75-4AF6-AF94-D46C06C3ED83}" dt="2024-02-12T10:40:44.828" v="0"/>
          <ac:picMkLst>
            <pc:docMk/>
            <pc:sldMk cId="551962461" sldId="261"/>
            <ac:picMk id="6" creationId="{87388A53-75FD-E6C4-96CD-33712DC07559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019B50-8AF0-41DE-902E-D137C5C257E1}" type="datetimeFigureOut">
              <a:rPr lang="en-AU" smtClean="0"/>
              <a:t>12/02/2024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8422E-254A-4C01-A362-655393E263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3240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hyfyjfkjufuyydkugkg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8422E-254A-4C01-A362-655393E263A1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2004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have removed the unnecessary </a:t>
            </a:r>
            <a:r>
              <a:rPr lang="en-US" dirty="0" err="1"/>
              <a:t>datas</a:t>
            </a:r>
            <a:r>
              <a:rPr lang="en-US" dirty="0"/>
              <a:t> from the table   sort the values if there was any missing parameters . Several iteration has been performed to normalize the data and get a more appropriate result We have done </a:t>
            </a:r>
            <a:r>
              <a:rPr lang="en-US" dirty="0" err="1"/>
              <a:t>ytest</a:t>
            </a:r>
            <a:r>
              <a:rPr lang="en-US" dirty="0"/>
              <a:t> on the sample to get a better result sample has been divided into two parts and we did the analysis on both . At the end a plot has been created to visualize the analysis in a simpler way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8422E-254A-4C01-A362-655393E263A1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8039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price vs renovated years has been taken and by the help of the scatter plot a linear relationship has been spotted between these two parameters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8422E-254A-4C01-A362-655393E263A1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1452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has recommended that real estate agents can profit a lot by renovating the houses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8422E-254A-4C01-A362-655393E263A1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9785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509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43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58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032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160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753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78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526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235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639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6356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37490A-9D35-2ECD-C62D-B6DB72A1D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524000"/>
            <a:ext cx="5334000" cy="2286000"/>
          </a:xfrm>
        </p:spPr>
        <p:txBody>
          <a:bodyPr>
            <a:normAutofit/>
          </a:bodyPr>
          <a:lstStyle/>
          <a:p>
            <a:pPr algn="l"/>
            <a:r>
              <a:rPr lang="en-US" sz="4400"/>
              <a:t>Real-Estate Analysis</a:t>
            </a:r>
            <a:endParaRPr lang="en-AU" sz="4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D9796-A3E0-A94D-76A9-F26856A4A4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71999"/>
            <a:ext cx="5334000" cy="1524000"/>
          </a:xfrm>
        </p:spPr>
        <p:txBody>
          <a:bodyPr>
            <a:normAutofit/>
          </a:bodyPr>
          <a:lstStyle/>
          <a:p>
            <a:pPr algn="l"/>
            <a:endParaRPr lang="en-AU"/>
          </a:p>
        </p:txBody>
      </p:sp>
      <p:pic>
        <p:nvPicPr>
          <p:cNvPr id="4" name="Picture 3" descr="A midsection of a person holding a miniature house">
            <a:extLst>
              <a:ext uri="{FF2B5EF4-FFF2-40B4-BE49-F238E27FC236}">
                <a16:creationId xmlns:a16="http://schemas.microsoft.com/office/drawing/2014/main" id="{CF5F6CB9-4FE7-92C1-A5B7-CF13DD93D9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405" r="21737" b="2"/>
          <a:stretch/>
        </p:blipFill>
        <p:spPr>
          <a:xfrm>
            <a:off x="2" y="732510"/>
            <a:ext cx="5333999" cy="6125491"/>
          </a:xfrm>
          <a:custGeom>
            <a:avLst/>
            <a:gdLst/>
            <a:ahLst/>
            <a:cxnLst/>
            <a:rect l="l" t="t" r="r" b="b"/>
            <a:pathLst>
              <a:path w="5333999" h="6125491">
                <a:moveTo>
                  <a:pt x="0" y="0"/>
                </a:moveTo>
                <a:lnTo>
                  <a:pt x="201347" y="12133"/>
                </a:lnTo>
                <a:cubicBezTo>
                  <a:pt x="834520" y="59989"/>
                  <a:pt x="1489622" y="165274"/>
                  <a:pt x="2149412" y="288819"/>
                </a:cubicBezTo>
                <a:cubicBezTo>
                  <a:pt x="4194087" y="671477"/>
                  <a:pt x="4738431" y="1884930"/>
                  <a:pt x="5125148" y="3309606"/>
                </a:cubicBezTo>
                <a:cubicBezTo>
                  <a:pt x="5383961" y="4263563"/>
                  <a:pt x="5599841" y="5130569"/>
                  <a:pt x="4496734" y="5829050"/>
                </a:cubicBezTo>
                <a:cubicBezTo>
                  <a:pt x="4342061" y="5927011"/>
                  <a:pt x="4177261" y="6012425"/>
                  <a:pt x="4005032" y="6088102"/>
                </a:cubicBezTo>
                <a:lnTo>
                  <a:pt x="3915032" y="6125491"/>
                </a:lnTo>
                <a:lnTo>
                  <a:pt x="0" y="6125491"/>
                </a:ln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EB7CBBE-178B-4DB3-AD92-DED458BAE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52425"/>
            <a:ext cx="5185830" cy="650557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2020599-C80B-1926-7A5D-AF8782BA67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67607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89"/>
    </mc:Choice>
    <mc:Fallback>
      <p:transition spd="slow" advTm="15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FF39A1-AFD0-A122-80AE-DBAAE8A52E1C}"/>
              </a:ext>
            </a:extLst>
          </p:cNvPr>
          <p:cNvSpPr txBox="1"/>
          <p:nvPr/>
        </p:nvSpPr>
        <p:spPr>
          <a:xfrm>
            <a:off x="862641" y="793630"/>
            <a:ext cx="74532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BUSINESS PROBLEM</a:t>
            </a:r>
            <a:endParaRPr lang="en-AU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D1A747-E54A-BE10-9E71-D5ACF37F4E69}"/>
              </a:ext>
            </a:extLst>
          </p:cNvPr>
          <p:cNvSpPr txBox="1"/>
          <p:nvPr/>
        </p:nvSpPr>
        <p:spPr>
          <a:xfrm>
            <a:off x="3588589" y="2734574"/>
            <a:ext cx="71685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Lot of houses which got renovated in couple of years seems to be more profitable in the market.</a:t>
            </a:r>
            <a:endParaRPr lang="en-AU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297ECA8-6287-D223-EF9D-669ACDEBBA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5974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707"/>
    </mc:Choice>
    <mc:Fallback>
      <p:transition spd="slow" advTm="56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CEBC79-1C6E-BF7C-D908-A92DA50152EB}"/>
              </a:ext>
            </a:extLst>
          </p:cNvPr>
          <p:cNvSpPr txBox="1"/>
          <p:nvPr/>
        </p:nvSpPr>
        <p:spPr>
          <a:xfrm>
            <a:off x="2113472" y="163902"/>
            <a:ext cx="7401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ANALYSIS METHODOLOGY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8A2479-18D4-2628-50C0-B3D6B9056971}"/>
              </a:ext>
            </a:extLst>
          </p:cNvPr>
          <p:cNvSpPr txBox="1"/>
          <p:nvPr/>
        </p:nvSpPr>
        <p:spPr>
          <a:xfrm>
            <a:off x="353683" y="5529532"/>
            <a:ext cx="82554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proper sample has been taken from the whole population to check the relationship of renovation on the price of the houses.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A91521-E3B3-6C67-8421-94C8B0AAA5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3648" y="1676310"/>
            <a:ext cx="6864703" cy="350538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688EF6D-51C2-406D-0D98-3B083638F1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78642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053"/>
    </mc:Choice>
    <mc:Fallback>
      <p:transition spd="slow" advTm="101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2A1BB6-453B-3643-9E20-A4FD15F9AC6A}"/>
              </a:ext>
            </a:extLst>
          </p:cNvPr>
          <p:cNvSpPr txBox="1"/>
          <p:nvPr/>
        </p:nvSpPr>
        <p:spPr>
          <a:xfrm>
            <a:off x="69271" y="1209963"/>
            <a:ext cx="4571999" cy="8081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VISUALIOSATION 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798D3DD-23B7-41EE-9021-C8F9A8E2C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653162" y="-776838"/>
            <a:ext cx="762001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C072688-BFC7-4FE8-A45E-B3C63CBB9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" y="5829359"/>
            <a:ext cx="4333875" cy="1028642"/>
            <a:chOff x="7153921" y="5829359"/>
            <a:chExt cx="5038079" cy="1028642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3002ED9-43C6-4BA8-8941-9AFCB04E4D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63906" y="5913098"/>
              <a:ext cx="4228094" cy="944903"/>
            </a:xfrm>
            <a:custGeom>
              <a:avLst/>
              <a:gdLst>
                <a:gd name="connsiteX0" fmla="*/ 1673074 w 4228094"/>
                <a:gd name="connsiteY0" fmla="*/ 230 h 1137038"/>
                <a:gd name="connsiteX1" fmla="*/ 3676781 w 4228094"/>
                <a:gd name="connsiteY1" fmla="*/ 298555 h 1137038"/>
                <a:gd name="connsiteX2" fmla="*/ 4025527 w 4228094"/>
                <a:gd name="connsiteY2" fmla="*/ 425010 h 1137038"/>
                <a:gd name="connsiteX3" fmla="*/ 4228094 w 4228094"/>
                <a:gd name="connsiteY3" fmla="*/ 494088 h 1137038"/>
                <a:gd name="connsiteX4" fmla="*/ 4228094 w 4228094"/>
                <a:gd name="connsiteY4" fmla="*/ 1137038 h 1137038"/>
                <a:gd name="connsiteX5" fmla="*/ 0 w 4228094"/>
                <a:gd name="connsiteY5" fmla="*/ 1137038 h 1137038"/>
                <a:gd name="connsiteX6" fmla="*/ 18109 w 4228094"/>
                <a:gd name="connsiteY6" fmla="*/ 1068877 h 1137038"/>
                <a:gd name="connsiteX7" fmla="*/ 362264 w 4228094"/>
                <a:gd name="connsiteY7" fmla="*/ 366637 h 1137038"/>
                <a:gd name="connsiteX8" fmla="*/ 1386499 w 4228094"/>
                <a:gd name="connsiteY8" fmla="*/ 1522 h 1137038"/>
                <a:gd name="connsiteX9" fmla="*/ 1673074 w 4228094"/>
                <a:gd name="connsiteY9" fmla="*/ 230 h 1137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28094" h="1137038">
                  <a:moveTo>
                    <a:pt x="1673074" y="230"/>
                  </a:moveTo>
                  <a:cubicBezTo>
                    <a:pt x="2346512" y="4287"/>
                    <a:pt x="3048424" y="63583"/>
                    <a:pt x="3676781" y="298555"/>
                  </a:cubicBezTo>
                  <a:cubicBezTo>
                    <a:pt x="3793275" y="342114"/>
                    <a:pt x="3909477" y="384216"/>
                    <a:pt x="4025527" y="425010"/>
                  </a:cubicBezTo>
                  <a:lnTo>
                    <a:pt x="4228094" y="494088"/>
                  </a:lnTo>
                  <a:lnTo>
                    <a:pt x="4228094" y="1137038"/>
                  </a:lnTo>
                  <a:lnTo>
                    <a:pt x="0" y="1137038"/>
                  </a:lnTo>
                  <a:lnTo>
                    <a:pt x="18109" y="1068877"/>
                  </a:lnTo>
                  <a:cubicBezTo>
                    <a:pt x="95047" y="799139"/>
                    <a:pt x="194962" y="542008"/>
                    <a:pt x="362264" y="366637"/>
                  </a:cubicBezTo>
                  <a:cubicBezTo>
                    <a:pt x="622229" y="94062"/>
                    <a:pt x="1015836" y="6565"/>
                    <a:pt x="1386499" y="1522"/>
                  </a:cubicBezTo>
                  <a:cubicBezTo>
                    <a:pt x="1481245" y="198"/>
                    <a:pt x="1576869" y="-349"/>
                    <a:pt x="1673074" y="23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50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EB09750-C9B1-40CE-AB9B-FEB308A1F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53921" y="5829359"/>
              <a:ext cx="5038078" cy="1028642"/>
            </a:xfrm>
            <a:custGeom>
              <a:avLst/>
              <a:gdLst>
                <a:gd name="connsiteX0" fmla="*/ 1576991 w 5038078"/>
                <a:gd name="connsiteY0" fmla="*/ 210 h 1238015"/>
                <a:gd name="connsiteX1" fmla="*/ 3403320 w 5038078"/>
                <a:gd name="connsiteY1" fmla="*/ 272125 h 1238015"/>
                <a:gd name="connsiteX2" fmla="*/ 4672870 w 5038078"/>
                <a:gd name="connsiteY2" fmla="*/ 693604 h 1238015"/>
                <a:gd name="connsiteX3" fmla="*/ 5038078 w 5038078"/>
                <a:gd name="connsiteY3" fmla="*/ 795929 h 1238015"/>
                <a:gd name="connsiteX4" fmla="*/ 5038078 w 5038078"/>
                <a:gd name="connsiteY4" fmla="*/ 1238015 h 1238015"/>
                <a:gd name="connsiteX5" fmla="*/ 0 w 5038078"/>
                <a:gd name="connsiteY5" fmla="*/ 1238015 h 1238015"/>
                <a:gd name="connsiteX6" fmla="*/ 19230 w 5038078"/>
                <a:gd name="connsiteY6" fmla="*/ 1159819 h 1238015"/>
                <a:gd name="connsiteX7" fmla="*/ 382219 w 5038078"/>
                <a:gd name="connsiteY7" fmla="*/ 334180 h 1238015"/>
                <a:gd name="connsiteX8" fmla="*/ 1315784 w 5038078"/>
                <a:gd name="connsiteY8" fmla="*/ 1388 h 1238015"/>
                <a:gd name="connsiteX9" fmla="*/ 1576991 w 5038078"/>
                <a:gd name="connsiteY9" fmla="*/ 210 h 123801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049689"/>
                <a:gd name="connsiteY0" fmla="*/ 1237805 h 1423588"/>
                <a:gd name="connsiteX1" fmla="*/ 19230 w 5049689"/>
                <a:gd name="connsiteY1" fmla="*/ 1159609 h 1423588"/>
                <a:gd name="connsiteX2" fmla="*/ 382219 w 5049689"/>
                <a:gd name="connsiteY2" fmla="*/ 333970 h 1423588"/>
                <a:gd name="connsiteX3" fmla="*/ 1315784 w 5049689"/>
                <a:gd name="connsiteY3" fmla="*/ 1178 h 1423588"/>
                <a:gd name="connsiteX4" fmla="*/ 1576991 w 5049689"/>
                <a:gd name="connsiteY4" fmla="*/ 0 h 1423588"/>
                <a:gd name="connsiteX5" fmla="*/ 3403320 w 5049689"/>
                <a:gd name="connsiteY5" fmla="*/ 271915 h 1423588"/>
                <a:gd name="connsiteX6" fmla="*/ 4672870 w 5049689"/>
                <a:gd name="connsiteY6" fmla="*/ 693394 h 1423588"/>
                <a:gd name="connsiteX7" fmla="*/ 5038078 w 5049689"/>
                <a:gd name="connsiteY7" fmla="*/ 795719 h 1423588"/>
                <a:gd name="connsiteX8" fmla="*/ 5049689 w 5049689"/>
                <a:gd name="connsiteY8" fmla="*/ 1423588 h 1423588"/>
                <a:gd name="connsiteX0" fmla="*/ 0 w 5038078"/>
                <a:gd name="connsiteY0" fmla="*/ 1237805 h 1237805"/>
                <a:gd name="connsiteX1" fmla="*/ 19230 w 5038078"/>
                <a:gd name="connsiteY1" fmla="*/ 1159609 h 1237805"/>
                <a:gd name="connsiteX2" fmla="*/ 382219 w 5038078"/>
                <a:gd name="connsiteY2" fmla="*/ 333970 h 1237805"/>
                <a:gd name="connsiteX3" fmla="*/ 1315784 w 5038078"/>
                <a:gd name="connsiteY3" fmla="*/ 1178 h 1237805"/>
                <a:gd name="connsiteX4" fmla="*/ 1576991 w 5038078"/>
                <a:gd name="connsiteY4" fmla="*/ 0 h 1237805"/>
                <a:gd name="connsiteX5" fmla="*/ 3403320 w 5038078"/>
                <a:gd name="connsiteY5" fmla="*/ 271915 h 1237805"/>
                <a:gd name="connsiteX6" fmla="*/ 4672870 w 5038078"/>
                <a:gd name="connsiteY6" fmla="*/ 693394 h 1237805"/>
                <a:gd name="connsiteX7" fmla="*/ 5038078 w 5038078"/>
                <a:gd name="connsiteY7" fmla="*/ 795719 h 1237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38078" h="1237805">
                  <a:moveTo>
                    <a:pt x="0" y="1237805"/>
                  </a:moveTo>
                  <a:lnTo>
                    <a:pt x="19230" y="1159609"/>
                  </a:lnTo>
                  <a:cubicBezTo>
                    <a:pt x="96961" y="850027"/>
                    <a:pt x="191605" y="533778"/>
                    <a:pt x="382219" y="333970"/>
                  </a:cubicBezTo>
                  <a:cubicBezTo>
                    <a:pt x="619171" y="85526"/>
                    <a:pt x="977934" y="5774"/>
                    <a:pt x="1315784" y="1178"/>
                  </a:cubicBezTo>
                  <a:lnTo>
                    <a:pt x="1576991" y="0"/>
                  </a:lnTo>
                  <a:cubicBezTo>
                    <a:pt x="2190813" y="3698"/>
                    <a:pt x="2830589" y="57744"/>
                    <a:pt x="3403320" y="271915"/>
                  </a:cubicBezTo>
                  <a:cubicBezTo>
                    <a:pt x="3828046" y="430728"/>
                    <a:pt x="4248519" y="568281"/>
                    <a:pt x="4672870" y="693394"/>
                  </a:cubicBezTo>
                  <a:lnTo>
                    <a:pt x="5038078" y="795719"/>
                  </a:lnTo>
                </a:path>
              </a:pathLst>
            </a:custGeom>
            <a:noFill/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venir Next LT Pro Light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45C18FD-21A5-B2A0-1FB7-0C68649DCD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2859" b="2"/>
          <a:stretch/>
        </p:blipFill>
        <p:spPr>
          <a:xfrm>
            <a:off x="5441948" y="805842"/>
            <a:ext cx="6096000" cy="5333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C1973F-84E3-66CD-A923-E8CBA77C60C8}"/>
              </a:ext>
            </a:extLst>
          </p:cNvPr>
          <p:cNvSpPr txBox="1"/>
          <p:nvPr/>
        </p:nvSpPr>
        <p:spPr>
          <a:xfrm>
            <a:off x="7695317" y="6428908"/>
            <a:ext cx="2881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Renovation years</a:t>
            </a:r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1A2B71-FA14-DB66-0E20-CA8EDFFA543A}"/>
              </a:ext>
            </a:extLst>
          </p:cNvPr>
          <p:cNvSpPr txBox="1"/>
          <p:nvPr/>
        </p:nvSpPr>
        <p:spPr>
          <a:xfrm rot="16200000">
            <a:off x="3268893" y="1833478"/>
            <a:ext cx="3597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</a:t>
            </a:r>
            <a:endParaRPr lang="en-AU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685B6A19-9687-7F43-9A8A-57AF1108BD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68361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678"/>
    </mc:Choice>
    <mc:Fallback>
      <p:transition spd="slow" advTm="99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E01D07-91BB-F40B-CCEA-5787BCE8BF4F}"/>
              </a:ext>
            </a:extLst>
          </p:cNvPr>
          <p:cNvSpPr txBox="1"/>
          <p:nvPr/>
        </p:nvSpPr>
        <p:spPr>
          <a:xfrm>
            <a:off x="2277374" y="776377"/>
            <a:ext cx="6918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CONCLUSION</a:t>
            </a:r>
            <a:endParaRPr lang="en-A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0F41AA-9C85-D9AB-D7D7-35A1D1F83198}"/>
              </a:ext>
            </a:extLst>
          </p:cNvPr>
          <p:cNvSpPr txBox="1"/>
          <p:nvPr/>
        </p:nvSpPr>
        <p:spPr>
          <a:xfrm>
            <a:off x="1828800" y="3303917"/>
            <a:ext cx="8031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a linear relationship between the price and the renovated house.</a:t>
            </a:r>
            <a:r>
              <a:rPr lang="en-AU" dirty="0"/>
              <a:t> So, it can be concluded that the price will be higher if the house is renovated in the recent years. </a:t>
            </a: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7388A53-75FD-E6C4-96CD-33712DC075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51962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84"/>
    </mc:Choice>
    <mc:Fallback>
      <p:transition spd="slow" advTm="33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ebbleVTI">
  <a:themeElements>
    <a:clrScheme name="AnalogousFromLightSeed_2SEEDS">
      <a:dk1>
        <a:srgbClr val="000000"/>
      </a:dk1>
      <a:lt1>
        <a:srgbClr val="FFFFFF"/>
      </a:lt1>
      <a:dk2>
        <a:srgbClr val="243541"/>
      </a:dk2>
      <a:lt2>
        <a:srgbClr val="E8E2E2"/>
      </a:lt2>
      <a:accent1>
        <a:srgbClr val="74A9A9"/>
      </a:accent1>
      <a:accent2>
        <a:srgbClr val="81AA99"/>
      </a:accent2>
      <a:accent3>
        <a:srgbClr val="85A5BD"/>
      </a:accent3>
      <a:accent4>
        <a:srgbClr val="BA807F"/>
      </a:accent4>
      <a:accent5>
        <a:srgbClr val="BC9B82"/>
      </a:accent5>
      <a:accent6>
        <a:srgbClr val="AAA274"/>
      </a:accent6>
      <a:hlink>
        <a:srgbClr val="AE6A69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211</Words>
  <Application>Microsoft Office PowerPoint</Application>
  <PresentationFormat>Widescreen</PresentationFormat>
  <Paragraphs>18</Paragraphs>
  <Slides>5</Slides>
  <Notes>4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Avenir Next LT Pro</vt:lpstr>
      <vt:lpstr>Avenir Next LT Pro Light</vt:lpstr>
      <vt:lpstr>Calibri</vt:lpstr>
      <vt:lpstr>Sitka Subheading</vt:lpstr>
      <vt:lpstr>PebbleVTI</vt:lpstr>
      <vt:lpstr>Real-Estate Analysis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Real-Estate Analysis</dc:title>
  <dc:creator>avigyan kundu</dc:creator>
  <cp:lastModifiedBy>avigyan kundu</cp:lastModifiedBy>
  <cp:revision>2</cp:revision>
  <dcterms:created xsi:type="dcterms:W3CDTF">2024-02-12T09:42:56Z</dcterms:created>
  <dcterms:modified xsi:type="dcterms:W3CDTF">2024-02-12T10:40:53Z</dcterms:modified>
</cp:coreProperties>
</file>

<file path=docProps/thumbnail.jpeg>
</file>